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0" r:id="rId2"/>
    <p:sldId id="287" r:id="rId3"/>
    <p:sldId id="289" r:id="rId4"/>
    <p:sldId id="285" r:id="rId5"/>
    <p:sldId id="294" r:id="rId6"/>
  </p:sldIdLst>
  <p:sldSz cx="9144000" cy="6858000" type="screen4x3"/>
  <p:notesSz cx="6888163" cy="100187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36A"/>
    <a:srgbClr val="67A0C0"/>
    <a:srgbClr val="9CC7DC"/>
    <a:srgbClr val="E7B598"/>
    <a:srgbClr val="83B8D3"/>
    <a:srgbClr val="E6B99C"/>
    <a:srgbClr val="6D6875"/>
    <a:srgbClr val="8C4768"/>
    <a:srgbClr val="47698C"/>
    <a:srgbClr val="478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9" autoAdjust="0"/>
    <p:restoredTop sz="86379" autoAdjust="0"/>
  </p:normalViewPr>
  <p:slideViewPr>
    <p:cSldViewPr snapToGrid="0">
      <p:cViewPr varScale="1">
        <p:scale>
          <a:sx n="71" d="100"/>
          <a:sy n="71" d="100"/>
        </p:scale>
        <p:origin x="1469" y="53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8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90468AC-13A3-4DFB-BBF2-07714252C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0CAD5DF-1409-48C5-8C08-3F682CBFF4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7770439-869C-4BFF-BAB9-240A98D50226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1ABB8D5-35BF-4BAA-BD31-1D952745C5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ADD3D92-44F4-4C09-9951-F7059518A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AF21144-84BF-4116-995A-447D5092F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19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 dirty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B1D46EA5-1CAD-4CBA-ABCF-657BCB8DC06B}" type="datetimeFigureOut">
              <a:rPr lang="ko-KR" altLang="en-US"/>
              <a:pPr>
                <a:defRPr/>
              </a:pPr>
              <a:t>2023-06-14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 dirty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0F28324E-35B4-48F1-9FD9-FC5D3774D13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833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84927" indent="-301895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207580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90611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73643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2F7654B2-F134-4CE3-B6FC-E271590037C7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776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84927" indent="-301895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207580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90611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73643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2F7654B2-F134-4CE3-B6FC-E271590037C7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528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84927" indent="-301895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207580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90611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73643" indent="-241516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7654B2-F134-4CE3-B6FC-E271590037C7}" type="slidenum">
              <a:rPr kumimoji="1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ko-KR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10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간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17"/>
          <p:cNvSpPr>
            <a:spLocks noGrp="1"/>
          </p:cNvSpPr>
          <p:nvPr>
            <p:ph type="body" sz="quarter" idx="16" hasCustomPrompt="1"/>
          </p:nvPr>
        </p:nvSpPr>
        <p:spPr>
          <a:xfrm>
            <a:off x="3382102" y="2228671"/>
            <a:ext cx="2379797" cy="1200329"/>
          </a:xfrm>
        </p:spPr>
        <p:txBody>
          <a:bodyPr wrap="square" anchor="t">
            <a:spAutoFit/>
          </a:bodyPr>
          <a:lstStyle>
            <a:lvl1pPr marL="0" indent="0" algn="ctr">
              <a:buNone/>
              <a:defRPr sz="7200" b="1">
                <a:solidFill>
                  <a:srgbClr val="DE736A"/>
                </a:solidFill>
              </a:defRPr>
            </a:lvl1pPr>
          </a:lstStyle>
          <a:p>
            <a:pPr lvl="0"/>
            <a:r>
              <a:rPr lang="en-US" altLang="ko-KR" dirty="0"/>
              <a:t>01</a:t>
            </a:r>
            <a:endParaRPr lang="ko-KR" altLang="en-US" dirty="0"/>
          </a:p>
        </p:txBody>
      </p:sp>
      <p:sp>
        <p:nvSpPr>
          <p:cNvPr id="19" name="텍스트 개체 틀 17"/>
          <p:cNvSpPr>
            <a:spLocks noGrp="1"/>
          </p:cNvSpPr>
          <p:nvPr>
            <p:ph type="body" sz="quarter" idx="17"/>
          </p:nvPr>
        </p:nvSpPr>
        <p:spPr>
          <a:xfrm>
            <a:off x="2955014" y="3521333"/>
            <a:ext cx="3233972" cy="400110"/>
          </a:xfrm>
        </p:spPr>
        <p:txBody>
          <a:bodyPr anchor="t">
            <a:spAutoFit/>
          </a:bodyPr>
          <a:lstStyle>
            <a:lvl1pPr marL="0" indent="0" algn="ctr">
              <a:buNone/>
              <a:defRPr sz="2000" b="1">
                <a:solidFill>
                  <a:srgbClr val="6D6875"/>
                </a:solidFill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21" name="텍스트 개체 틀 17"/>
          <p:cNvSpPr>
            <a:spLocks noGrp="1"/>
          </p:cNvSpPr>
          <p:nvPr>
            <p:ph type="body" sz="quarter" idx="18"/>
          </p:nvPr>
        </p:nvSpPr>
        <p:spPr>
          <a:xfrm>
            <a:off x="2959610" y="4014441"/>
            <a:ext cx="3224781" cy="305918"/>
          </a:xfrm>
        </p:spPr>
        <p:txBody>
          <a:bodyPr anchor="t">
            <a:spAutoFit/>
          </a:bodyPr>
          <a:lstStyle>
            <a:lvl1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  <a:defRPr sz="1200" b="0">
                <a:solidFill>
                  <a:srgbClr val="6D6875"/>
                </a:solidFill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983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4"/>
          </p:nvPr>
        </p:nvSpPr>
        <p:spPr>
          <a:xfrm>
            <a:off x="7468973" y="6337129"/>
            <a:ext cx="1522366" cy="230832"/>
          </a:xfrm>
        </p:spPr>
        <p:txBody>
          <a:bodyPr wrap="square">
            <a:spAutoFit/>
          </a:bodyPr>
          <a:lstStyle>
            <a:lvl1pPr marL="0" indent="0" algn="r">
              <a:buNone/>
              <a:defRPr sz="900" b="1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6" name="텍스트 개체 틀 14"/>
          <p:cNvSpPr>
            <a:spLocks noGrp="1"/>
          </p:cNvSpPr>
          <p:nvPr>
            <p:ph type="body" sz="quarter" idx="15"/>
          </p:nvPr>
        </p:nvSpPr>
        <p:spPr>
          <a:xfrm>
            <a:off x="7468971" y="6497771"/>
            <a:ext cx="1522367" cy="230832"/>
          </a:xfrm>
        </p:spPr>
        <p:txBody>
          <a:bodyPr wrap="square">
            <a:spAutoFit/>
          </a:bodyPr>
          <a:lstStyle>
            <a:lvl1pPr marL="0" indent="0" algn="r">
              <a:buNone/>
              <a:defRPr sz="900" b="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337605" y="820480"/>
            <a:ext cx="4234395" cy="288032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8" name="텍스트 개체 틀 9">
            <a:extLst>
              <a:ext uri="{FF2B5EF4-FFF2-40B4-BE49-F238E27FC236}">
                <a16:creationId xmlns:a16="http://schemas.microsoft.com/office/drawing/2014/main" id="{42A634D9-10CF-487B-99E4-6F7C2015EF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0683" y="272307"/>
            <a:ext cx="8562635" cy="400110"/>
          </a:xfrm>
        </p:spPr>
        <p:txBody>
          <a:bodyPr wrap="square" anchor="ctr">
            <a:spAutoFit/>
          </a:bodyPr>
          <a:lstStyle>
            <a:lvl1pPr marL="0" indent="0">
              <a:buFont typeface="Arial" panose="020B0604020202020204" pitchFamily="34" charset="0"/>
              <a:buNone/>
              <a:defRPr sz="2000" b="1">
                <a:solidFill>
                  <a:srgbClr val="DE736A"/>
                </a:solidFill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261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64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4D74F0-9941-489A-950B-90B51175C11A}" type="datetimeFigureOut">
              <a:rPr lang="ko-KR" altLang="en-US"/>
              <a:pPr>
                <a:defRPr/>
              </a:pPr>
              <a:t>2023-06-14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6F78409-F03E-4FE7-82B9-7852488016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4" r:id="rId2"/>
    <p:sldLayoutId id="2147483655" r:id="rId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3912CC8-4286-41C7-81D8-1747D8110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ext Box 3">
            <a:extLst>
              <a:ext uri="{FF2B5EF4-FFF2-40B4-BE49-F238E27FC236}">
                <a16:creationId xmlns:a16="http://schemas.microsoft.com/office/drawing/2014/main" id="{A694B735-2583-43BE-9460-630132A0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024" y="877173"/>
            <a:ext cx="70259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kumimoji="0" lang="ko-KR" altLang="en-US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파랑머리앤 심리상담연구소 </a:t>
            </a:r>
            <a:r>
              <a:rPr kumimoji="0" lang="ko-KR" altLang="en-US" sz="2800" b="1" dirty="0">
                <a:solidFill>
                  <a:srgbClr val="DE736A"/>
                </a:solidFill>
                <a:latin typeface="+mn-ea"/>
                <a:ea typeface="+mn-ea"/>
              </a:rPr>
              <a:t>상담 프로그램</a:t>
            </a:r>
            <a:endParaRPr kumimoji="0" lang="en-US" altLang="ko-KR" sz="2400" b="1" dirty="0">
              <a:solidFill>
                <a:srgbClr val="DE736A"/>
              </a:solidFill>
              <a:latin typeface="+mn-ea"/>
              <a:ea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9AC7F-C2B0-BE60-A649-3F56139454D9}"/>
              </a:ext>
            </a:extLst>
          </p:cNvPr>
          <p:cNvSpPr txBox="1"/>
          <p:nvPr/>
        </p:nvSpPr>
        <p:spPr>
          <a:xfrm>
            <a:off x="1464907" y="1968759"/>
            <a:ext cx="2649894" cy="861774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개인상담         </a:t>
            </a:r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아동</a:t>
            </a:r>
            <a:endParaRPr lang="en-US" altLang="ko-K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청소년</a:t>
            </a:r>
            <a:endParaRPr lang="en-US" altLang="ko-K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성인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7F37558E-2416-B300-2FFC-924C35E2BF5C}"/>
              </a:ext>
            </a:extLst>
          </p:cNvPr>
          <p:cNvCxnSpPr>
            <a:cxnSpLocks/>
          </p:cNvCxnSpPr>
          <p:nvPr/>
        </p:nvCxnSpPr>
        <p:spPr>
          <a:xfrm>
            <a:off x="2541531" y="2156671"/>
            <a:ext cx="453596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5287672-BC76-759B-FAF3-568ABBF0B341}"/>
              </a:ext>
            </a:extLst>
          </p:cNvPr>
          <p:cNvCxnSpPr>
            <a:cxnSpLocks/>
          </p:cNvCxnSpPr>
          <p:nvPr/>
        </p:nvCxnSpPr>
        <p:spPr>
          <a:xfrm>
            <a:off x="2541531" y="2430369"/>
            <a:ext cx="453596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71E21B0-2CB6-5CEB-D670-252BAB918EB5}"/>
              </a:ext>
            </a:extLst>
          </p:cNvPr>
          <p:cNvCxnSpPr>
            <a:cxnSpLocks/>
          </p:cNvCxnSpPr>
          <p:nvPr/>
        </p:nvCxnSpPr>
        <p:spPr>
          <a:xfrm>
            <a:off x="2541531" y="2685407"/>
            <a:ext cx="453596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0124E2-E992-F56E-FF7A-6EE091FF6C2A}"/>
              </a:ext>
            </a:extLst>
          </p:cNvPr>
          <p:cNvSpPr txBox="1"/>
          <p:nvPr/>
        </p:nvSpPr>
        <p:spPr>
          <a:xfrm>
            <a:off x="5029199" y="1968759"/>
            <a:ext cx="2649894" cy="369332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부부상담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536D6-6C35-2438-0F73-6A84EAA46EBC}"/>
              </a:ext>
            </a:extLst>
          </p:cNvPr>
          <p:cNvSpPr txBox="1"/>
          <p:nvPr/>
        </p:nvSpPr>
        <p:spPr>
          <a:xfrm>
            <a:off x="5029199" y="2830533"/>
            <a:ext cx="2649894" cy="369332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chemeClr val="accent1">
                    <a:lumMod val="50000"/>
                  </a:schemeClr>
                </a:solidFill>
              </a:rPr>
              <a:t>양육코칭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CA06CA-A228-E808-EBF5-A4112C1DE372}"/>
              </a:ext>
            </a:extLst>
          </p:cNvPr>
          <p:cNvSpPr txBox="1"/>
          <p:nvPr/>
        </p:nvSpPr>
        <p:spPr>
          <a:xfrm>
            <a:off x="5029199" y="3692307"/>
            <a:ext cx="2649894" cy="369332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심리검사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47EADF-4C0F-85FF-6C14-AE934F4DD30E}"/>
              </a:ext>
            </a:extLst>
          </p:cNvPr>
          <p:cNvSpPr txBox="1"/>
          <p:nvPr/>
        </p:nvSpPr>
        <p:spPr>
          <a:xfrm>
            <a:off x="5029199" y="4554081"/>
            <a:ext cx="2649894" cy="369332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부모교육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4527F8-C50B-F3E9-8F57-3669FB0A3809}"/>
              </a:ext>
            </a:extLst>
          </p:cNvPr>
          <p:cNvSpPr txBox="1"/>
          <p:nvPr/>
        </p:nvSpPr>
        <p:spPr>
          <a:xfrm>
            <a:off x="5029199" y="5415855"/>
            <a:ext cx="2649894" cy="369332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상담자 교육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A0CF2A-D7AA-B5D2-7279-DBEC90D4CF6B}"/>
              </a:ext>
            </a:extLst>
          </p:cNvPr>
          <p:cNvSpPr txBox="1"/>
          <p:nvPr/>
        </p:nvSpPr>
        <p:spPr>
          <a:xfrm>
            <a:off x="1464907" y="3261420"/>
            <a:ext cx="2649894" cy="3135154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집단상담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대인관계 증진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학교생활 적응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학교폭력 예방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자아존중감 증진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자기효능감 증진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자기조절 훈련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자기표현 훈련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</a:rPr>
              <a:t>감정조절 훈련 프로그램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65E88682-E0BC-6534-CC74-967AC61AF087}"/>
              </a:ext>
            </a:extLst>
          </p:cNvPr>
          <p:cNvCxnSpPr>
            <a:cxnSpLocks/>
          </p:cNvCxnSpPr>
          <p:nvPr/>
        </p:nvCxnSpPr>
        <p:spPr>
          <a:xfrm>
            <a:off x="1555597" y="3967304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F5943B4-F6C9-FBBE-BE78-9AA154352EFF}"/>
              </a:ext>
            </a:extLst>
          </p:cNvPr>
          <p:cNvSpPr txBox="1"/>
          <p:nvPr/>
        </p:nvSpPr>
        <p:spPr>
          <a:xfrm>
            <a:off x="5029199" y="6277629"/>
            <a:ext cx="2649894" cy="369332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학교폭력 및 성폭력 교육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6793D240-6E1A-9A9A-B0D2-CE5F881630E7}"/>
              </a:ext>
            </a:extLst>
          </p:cNvPr>
          <p:cNvCxnSpPr>
            <a:cxnSpLocks/>
          </p:cNvCxnSpPr>
          <p:nvPr/>
        </p:nvCxnSpPr>
        <p:spPr>
          <a:xfrm>
            <a:off x="1555597" y="4324978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09849019-176E-9A59-81D0-3AF65FEC5B72}"/>
              </a:ext>
            </a:extLst>
          </p:cNvPr>
          <p:cNvCxnSpPr>
            <a:cxnSpLocks/>
          </p:cNvCxnSpPr>
          <p:nvPr/>
        </p:nvCxnSpPr>
        <p:spPr>
          <a:xfrm>
            <a:off x="1555596" y="4651549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380F924D-B119-5111-9F54-327A995CC7F5}"/>
              </a:ext>
            </a:extLst>
          </p:cNvPr>
          <p:cNvCxnSpPr>
            <a:cxnSpLocks/>
          </p:cNvCxnSpPr>
          <p:nvPr/>
        </p:nvCxnSpPr>
        <p:spPr>
          <a:xfrm>
            <a:off x="1555595" y="4946978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6E7EEC8B-D359-B169-B0DE-6E951C22E1C6}"/>
              </a:ext>
            </a:extLst>
          </p:cNvPr>
          <p:cNvCxnSpPr>
            <a:cxnSpLocks/>
          </p:cNvCxnSpPr>
          <p:nvPr/>
        </p:nvCxnSpPr>
        <p:spPr>
          <a:xfrm>
            <a:off x="1555595" y="5267368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0933FDE5-8912-88DD-60B4-AAE760EABCD0}"/>
              </a:ext>
            </a:extLst>
          </p:cNvPr>
          <p:cNvCxnSpPr>
            <a:cxnSpLocks/>
          </p:cNvCxnSpPr>
          <p:nvPr/>
        </p:nvCxnSpPr>
        <p:spPr>
          <a:xfrm>
            <a:off x="1555595" y="5600521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29480F72-1348-33A6-64AB-8735393D20DD}"/>
              </a:ext>
            </a:extLst>
          </p:cNvPr>
          <p:cNvCxnSpPr>
            <a:cxnSpLocks/>
          </p:cNvCxnSpPr>
          <p:nvPr/>
        </p:nvCxnSpPr>
        <p:spPr>
          <a:xfrm>
            <a:off x="1555594" y="5901851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B03D0A3C-43C2-BF85-323B-65760BBBDE01}"/>
              </a:ext>
            </a:extLst>
          </p:cNvPr>
          <p:cNvCxnSpPr>
            <a:cxnSpLocks/>
          </p:cNvCxnSpPr>
          <p:nvPr/>
        </p:nvCxnSpPr>
        <p:spPr>
          <a:xfrm>
            <a:off x="1555594" y="6191100"/>
            <a:ext cx="319857" cy="0"/>
          </a:xfrm>
          <a:prstGeom prst="line">
            <a:avLst/>
          </a:prstGeom>
          <a:ln w="6350">
            <a:solidFill>
              <a:schemeClr val="tx1">
                <a:lumMod val="65000"/>
              </a:schemeClr>
            </a:solidFill>
            <a:prstDash val="das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0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FE4D96-A9C1-4813-AC75-EEE49D2A90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86993" y="1304941"/>
            <a:ext cx="5370013" cy="338554"/>
          </a:xfrm>
        </p:spPr>
        <p:txBody>
          <a:bodyPr/>
          <a:lstStyle/>
          <a:p>
            <a:r>
              <a:rPr lang="ko-KR" altLang="en-US" sz="1600" dirty="0"/>
              <a:t>파랑머리앤 심리상담연구소 소장 박지영 주요활동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22BDB8-BC3D-D020-8D41-7ED106A7A9A9}"/>
              </a:ext>
            </a:extLst>
          </p:cNvPr>
          <p:cNvSpPr txBox="1"/>
          <p:nvPr/>
        </p:nvSpPr>
        <p:spPr>
          <a:xfrm>
            <a:off x="2502788" y="1643495"/>
            <a:ext cx="41614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파랑머리앤 심리상담연구소 소장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영남대학교 글로벌교육원 심리학과 교수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영남대 심리학과 석사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정신분석상담전공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영남대 심리학과 박사수료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긍정심리치료전공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박학사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현대인의 생활심리학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‘ 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공역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시사인물지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&lt;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주간인물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&gt;1003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호 인터뷰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경산지역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개학교와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MOU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대구교육청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학부모 역량교육 강사 역임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경산교육청 위기관리 자문위원 역임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경산지역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개학교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학폭자치위원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역임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여성메디파크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예비부모교육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대백프라자 예비부모교육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대강연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대구예술대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보건대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영남대 사회교육원 외래교수 역임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의성군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드림스타트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대강연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의성군 청소년상담복지센터 상담자교육 및 부모교육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경산시 건강가정지원센터 상담자교육</a:t>
            </a:r>
          </a:p>
        </p:txBody>
      </p:sp>
    </p:spTree>
    <p:extLst>
      <p:ext uri="{BB962C8B-B14F-4D97-AF65-F5344CB8AC3E}">
        <p14:creationId xmlns:p14="http://schemas.microsoft.com/office/powerpoint/2010/main" val="361875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FE4D96-A9C1-4813-AC75-EEE49D2A90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86993" y="1304941"/>
            <a:ext cx="5370013" cy="307777"/>
          </a:xfrm>
        </p:spPr>
        <p:txBody>
          <a:bodyPr/>
          <a:lstStyle/>
          <a:p>
            <a:r>
              <a:rPr lang="ko-KR" altLang="en-US" sz="1400" dirty="0"/>
              <a:t>파랑머리앤 심리상담연구소 상담팀장 김정은 주요활동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22BDB8-BC3D-D020-8D41-7ED106A7A9A9}"/>
              </a:ext>
            </a:extLst>
          </p:cNvPr>
          <p:cNvSpPr txBox="1"/>
          <p:nvPr/>
        </p:nvSpPr>
        <p:spPr>
          <a:xfrm>
            <a:off x="2405547" y="1767006"/>
            <a:ext cx="431910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파랑머리앤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심리상담연구소 팀장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영남대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심리학과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대구대학교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사회복지학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석사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정신보건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경상북도교육청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전문상담사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삼성현중학교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전문상담사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대교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드림멘토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집단상담사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경산교육지원청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Wee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센터 외래상담원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경산청소년상담복지센터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상담사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대구북구청소년상담복지센터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상담사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의성군청소년상담복지센터 외부 강사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대구남부교육지원청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Wee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센터 외부 전문가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경운대학교 학생상담센터 외부 강사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충청북도경찰청 범죄피해평가 전문가 활동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현</a:t>
            </a:r>
            <a:r>
              <a:rPr lang="en-US" altLang="ko-KR" sz="1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경북권역 </a:t>
            </a:r>
            <a:r>
              <a:rPr lang="ko-KR" altLang="en-US" sz="1400" b="1" dirty="0" err="1">
                <a:solidFill>
                  <a:schemeClr val="accent5">
                    <a:lumMod val="75000"/>
                  </a:schemeClr>
                </a:solidFill>
              </a:rPr>
              <a:t>범죄심리사</a:t>
            </a:r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활동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ko-KR" alt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altLang="ko-KR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DCC652E-0AA8-4D60-A7CD-4A7AE026C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55E256A2-0559-C514-3C2C-449A7F1A0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5215061"/>
            <a:ext cx="2114426" cy="13586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D9BE81-FB84-EFD1-2C24-77DF9ADE6EBD}"/>
              </a:ext>
            </a:extLst>
          </p:cNvPr>
          <p:cNvSpPr txBox="1"/>
          <p:nvPr/>
        </p:nvSpPr>
        <p:spPr>
          <a:xfrm>
            <a:off x="2242970" y="1276022"/>
            <a:ext cx="4658060" cy="1018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2023 -1</a:t>
            </a: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기</a:t>
            </a:r>
            <a:endParaRPr lang="en-US" altLang="ko-KR" sz="2000" b="1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아</a:t>
            </a:r>
            <a:r>
              <a:rPr lang="ko-KR" altLang="en-US" sz="21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동 집단상담 지도자 양성 </a:t>
            </a:r>
            <a:r>
              <a:rPr lang="en-US" altLang="ko-KR" sz="21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기초</a:t>
            </a:r>
            <a:r>
              <a:rPr lang="en-US" altLang="ko-KR" sz="21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1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sz="2100" b="1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47B50E-6123-B692-5CCA-3D19EDD18EE0}"/>
              </a:ext>
            </a:extLst>
          </p:cNvPr>
          <p:cNvSpPr txBox="1"/>
          <p:nvPr/>
        </p:nvSpPr>
        <p:spPr>
          <a:xfrm>
            <a:off x="1914861" y="3108960"/>
            <a:ext cx="57553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수강 특전 </a:t>
            </a:r>
            <a:r>
              <a:rPr lang="en-US" altLang="ko-KR" dirty="0">
                <a:solidFill>
                  <a:srgbClr val="FF0000"/>
                </a:solidFill>
              </a:rPr>
              <a:t>: </a:t>
            </a:r>
            <a:r>
              <a:rPr lang="ko-KR" altLang="en-US" dirty="0">
                <a:solidFill>
                  <a:srgbClr val="FF0000"/>
                </a:solidFill>
              </a:rPr>
              <a:t>저희 상담센터 </a:t>
            </a:r>
            <a:r>
              <a:rPr lang="ko-KR" altLang="en-US" dirty="0" err="1">
                <a:solidFill>
                  <a:srgbClr val="FF0000"/>
                </a:solidFill>
              </a:rPr>
              <a:t>인력풀</a:t>
            </a:r>
            <a:r>
              <a:rPr lang="ko-KR" altLang="en-US" dirty="0">
                <a:solidFill>
                  <a:srgbClr val="FF0000"/>
                </a:solidFill>
              </a:rPr>
              <a:t> 가입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                </a:t>
            </a:r>
            <a:r>
              <a:rPr lang="ko-KR" altLang="en-US" dirty="0">
                <a:solidFill>
                  <a:srgbClr val="FF0000"/>
                </a:solidFill>
              </a:rPr>
              <a:t>다음 학기부터 보조강사 채용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                </a:t>
            </a:r>
            <a:r>
              <a:rPr lang="en-US" altLang="ko-KR" b="1" dirty="0">
                <a:solidFill>
                  <a:srgbClr val="7030A0"/>
                </a:solidFill>
              </a:rPr>
              <a:t>* </a:t>
            </a:r>
            <a:r>
              <a:rPr lang="ko-KR" altLang="en-US" b="1" dirty="0">
                <a:solidFill>
                  <a:srgbClr val="7030A0"/>
                </a:solidFill>
              </a:rPr>
              <a:t>저희 센터 보조강사 임금은          </a:t>
            </a:r>
            <a:endParaRPr lang="en-US" altLang="ko-KR" b="1" dirty="0">
              <a:solidFill>
                <a:srgbClr val="7030A0"/>
              </a:solidFill>
            </a:endParaRPr>
          </a:p>
          <a:p>
            <a:r>
              <a:rPr lang="en-US" altLang="ko-KR" b="1" dirty="0">
                <a:solidFill>
                  <a:srgbClr val="7030A0"/>
                </a:solidFill>
              </a:rPr>
              <a:t>                   1</a:t>
            </a:r>
            <a:r>
              <a:rPr lang="ko-KR" altLang="en-US" b="1" dirty="0">
                <a:solidFill>
                  <a:srgbClr val="7030A0"/>
                </a:solidFill>
              </a:rPr>
              <a:t>회기</a:t>
            </a:r>
            <a:r>
              <a:rPr lang="en-US" altLang="ko-KR" b="1" dirty="0">
                <a:solidFill>
                  <a:srgbClr val="7030A0"/>
                </a:solidFill>
              </a:rPr>
              <a:t>(80</a:t>
            </a:r>
            <a:r>
              <a:rPr lang="ko-KR" altLang="en-US" b="1" dirty="0">
                <a:solidFill>
                  <a:srgbClr val="7030A0"/>
                </a:solidFill>
              </a:rPr>
              <a:t>분</a:t>
            </a:r>
            <a:r>
              <a:rPr lang="en-US" altLang="ko-KR" b="1" dirty="0">
                <a:solidFill>
                  <a:srgbClr val="7030A0"/>
                </a:solidFill>
              </a:rPr>
              <a:t>)</a:t>
            </a:r>
            <a:r>
              <a:rPr lang="ko-KR" altLang="en-US" b="1" dirty="0">
                <a:solidFill>
                  <a:srgbClr val="7030A0"/>
                </a:solidFill>
              </a:rPr>
              <a:t>당 </a:t>
            </a:r>
            <a:r>
              <a:rPr lang="en-US" altLang="ko-KR" b="1" dirty="0">
                <a:solidFill>
                  <a:srgbClr val="7030A0"/>
                </a:solidFill>
              </a:rPr>
              <a:t>5</a:t>
            </a:r>
            <a:r>
              <a:rPr lang="ko-KR" altLang="en-US" b="1" dirty="0">
                <a:solidFill>
                  <a:srgbClr val="7030A0"/>
                </a:solidFill>
              </a:rPr>
              <a:t>만원입니다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모집인원 </a:t>
            </a:r>
            <a:r>
              <a:rPr lang="en-US" altLang="ko-KR" dirty="0">
                <a:solidFill>
                  <a:srgbClr val="FF0000"/>
                </a:solidFill>
              </a:rPr>
              <a:t>: </a:t>
            </a:r>
            <a:r>
              <a:rPr lang="ko-KR" altLang="en-US" dirty="0">
                <a:solidFill>
                  <a:srgbClr val="FF0000"/>
                </a:solidFill>
              </a:rPr>
              <a:t>선착순 </a:t>
            </a:r>
            <a:r>
              <a:rPr lang="en-US" altLang="ko-KR" dirty="0">
                <a:solidFill>
                  <a:srgbClr val="FF0000"/>
                </a:solidFill>
              </a:rPr>
              <a:t>10</a:t>
            </a:r>
            <a:r>
              <a:rPr lang="ko-KR" altLang="en-US" dirty="0">
                <a:solidFill>
                  <a:srgbClr val="FF0000"/>
                </a:solidFill>
              </a:rPr>
              <a:t>명</a:t>
            </a:r>
          </a:p>
        </p:txBody>
      </p:sp>
    </p:spTree>
    <p:extLst>
      <p:ext uri="{BB962C8B-B14F-4D97-AF65-F5344CB8AC3E}">
        <p14:creationId xmlns:p14="http://schemas.microsoft.com/office/powerpoint/2010/main" val="258453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3912CC8-4286-41C7-81D8-1747D8110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ext Box 3">
            <a:extLst>
              <a:ext uri="{FF2B5EF4-FFF2-40B4-BE49-F238E27FC236}">
                <a16:creationId xmlns:a16="http://schemas.microsoft.com/office/drawing/2014/main" id="{A694B735-2583-43BE-9460-630132A0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024" y="815619"/>
            <a:ext cx="70259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EFF">
                    <a:lumMod val="75000"/>
                  </a:srgbClr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교육일정 및 신청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DE736A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CA06CA-A228-E808-EBF5-A4112C1DE372}"/>
              </a:ext>
            </a:extLst>
          </p:cNvPr>
          <p:cNvSpPr txBox="1"/>
          <p:nvPr/>
        </p:nvSpPr>
        <p:spPr>
          <a:xfrm>
            <a:off x="1950754" y="1654272"/>
            <a:ext cx="5622629" cy="3970318"/>
          </a:xfrm>
          <a:prstGeom prst="rect">
            <a:avLst/>
          </a:prstGeom>
          <a:solidFill>
            <a:schemeClr val="accent2">
              <a:alpha val="45000"/>
            </a:schemeClr>
          </a:solidFill>
          <a:effectLst>
            <a:outerShdw blurRad="50800" dist="330200" dir="708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2023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년 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7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월 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1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일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(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토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)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10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~15:00 (4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시간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) -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점심제공</a:t>
            </a: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                8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일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(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토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) 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10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~15:00 (4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시간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) -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점심제공</a:t>
            </a: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               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15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일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(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토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) 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10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~12:00 (2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시간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장소 </a:t>
            </a: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: 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경산시 </a:t>
            </a:r>
            <a:r>
              <a:rPr kumimoji="1" lang="ko-KR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경안로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파랑머리앤 심리상담연구소</a:t>
            </a: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신청 방법 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인스타그램 파랑머리앤 심리상담연구소</a:t>
            </a:r>
            <a:endParaRPr lang="en-US" altLang="ko-KR" b="1" dirty="0">
              <a:solidFill>
                <a:srgbClr val="4F81BD">
                  <a:lumMod val="50000"/>
                </a:srgb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                </a:t>
            </a:r>
            <a:r>
              <a:rPr kumimoji="1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첨부파일 신청서에 있는 전화번호로 연락</a:t>
            </a: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b="1" dirty="0">
              <a:solidFill>
                <a:srgbClr val="4F81BD">
                  <a:lumMod val="50000"/>
                </a:srgb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신청자격 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상담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복지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가족상담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교육 등  관련학과   </a:t>
            </a:r>
            <a:endParaRPr lang="en-US" altLang="ko-KR" b="1" dirty="0">
              <a:solidFill>
                <a:srgbClr val="4F81BD">
                  <a:lumMod val="50000"/>
                </a:srgb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              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학부 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4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학년생</a:t>
            </a: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또는 </a:t>
            </a:r>
            <a:r>
              <a:rPr lang="ko-KR" altLang="en-US" b="1" dirty="0" err="1">
                <a:solidFill>
                  <a:srgbClr val="4F81BD">
                    <a:lumMod val="50000"/>
                  </a:srgbClr>
                </a:solidFill>
              </a:rPr>
              <a:t>석사생</a:t>
            </a:r>
            <a:endParaRPr lang="en-US" altLang="ko-KR" b="1" dirty="0">
              <a:solidFill>
                <a:srgbClr val="4F81BD">
                  <a:lumMod val="50000"/>
                </a:srgb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              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경산 또는 인근지역에서 보조강사로                     </a:t>
            </a:r>
            <a:endParaRPr lang="en-US" altLang="ko-KR" b="1" dirty="0">
              <a:solidFill>
                <a:srgbClr val="4F81BD">
                  <a:lumMod val="50000"/>
                </a:srgb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>
                <a:solidFill>
                  <a:srgbClr val="4F81BD">
                    <a:lumMod val="50000"/>
                  </a:srgbClr>
                </a:solidFill>
              </a:rPr>
              <a:t>               </a:t>
            </a:r>
            <a:r>
              <a:rPr lang="ko-KR" altLang="en-US" b="1" dirty="0">
                <a:solidFill>
                  <a:srgbClr val="4F81BD">
                    <a:lumMod val="50000"/>
                  </a:srgbClr>
                </a:solidFill>
              </a:rPr>
              <a:t>활동할 수 있으신 분</a:t>
            </a:r>
            <a:endParaRPr lang="en-US" altLang="ko-KR" b="1" dirty="0">
              <a:solidFill>
                <a:srgbClr val="4F81BD">
                  <a:lumMod val="50000"/>
                </a:srgb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2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템플릿_봄날의꽃">
      <a:dk1>
        <a:srgbClr val="FFFFFF"/>
      </a:dk1>
      <a:lt1>
        <a:srgbClr val="00BEFF"/>
      </a:lt1>
      <a:dk2>
        <a:srgbClr val="DBE5F1"/>
      </a:dk2>
      <a:lt2>
        <a:srgbClr val="7F7F7F"/>
      </a:lt2>
      <a:accent1>
        <a:srgbClr val="4F81BD"/>
      </a:accent1>
      <a:accent2>
        <a:srgbClr val="92CDDC"/>
      </a:accent2>
      <a:accent3>
        <a:srgbClr val="0C1621"/>
      </a:accent3>
      <a:accent4>
        <a:srgbClr val="D9969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18750</TotalTime>
  <Words>364</Words>
  <Application>Microsoft Office PowerPoint</Application>
  <PresentationFormat>화면 슬라이드 쇼(4:3)</PresentationFormat>
  <Paragraphs>75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파워포인트배경(화려한 꽃패턴배경)</dc:title>
  <dc:creator>㈜비즈폼</dc:creator>
  <dc:description>무단 복제 배포시 법적 불이익을 받을 수 있습니다.</dc:description>
  <cp:lastModifiedBy>파랑머리앤</cp:lastModifiedBy>
  <cp:revision>1080</cp:revision>
  <cp:lastPrinted>2023-06-14T01:51:08Z</cp:lastPrinted>
  <dcterms:created xsi:type="dcterms:W3CDTF">2013-12-05T04:50:26Z</dcterms:created>
  <dcterms:modified xsi:type="dcterms:W3CDTF">2023-06-14T01:59:29Z</dcterms:modified>
  <cp:category>본 문서의 저작권은 비즈폼에 있습니다.</cp:category>
</cp:coreProperties>
</file>